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4"/>
  </p:notesMasterIdLst>
  <p:sldIdLst>
    <p:sldId id="259" r:id="rId2"/>
    <p:sldId id="260" r:id="rId3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353"/>
    <a:srgbClr val="E9E8EF"/>
    <a:srgbClr val="FFD347"/>
    <a:srgbClr val="D60000"/>
    <a:srgbClr val="4A8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1133" y="-3835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E0897-623B-4867-864C-B7335B5C3424}" type="datetimeFigureOut">
              <a:rPr lang="pt-BR" smtClean="0"/>
              <a:t>10/02/2026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3B3A6-3BB5-4075-B9EE-0CE03ACC86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7779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1pPr>
    <a:lvl2pPr marL="610845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2pPr>
    <a:lvl3pPr marL="1221692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3pPr>
    <a:lvl4pPr marL="183253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4pPr>
    <a:lvl5pPr marL="2443384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5pPr>
    <a:lvl6pPr marL="3054231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6pPr>
    <a:lvl7pPr marL="3665077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7pPr>
    <a:lvl8pPr marL="4275923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8pPr>
    <a:lvl9pPr marL="488676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CAPA">
    <p:bg>
      <p:bgPr>
        <a:blipFill dpi="0" rotWithShape="1">
          <a:blip r:embed="rId2">
            <a:alphaModFix amt="80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: Forma 6">
            <a:extLst>
              <a:ext uri="{FF2B5EF4-FFF2-40B4-BE49-F238E27FC236}">
                <a16:creationId xmlns:a16="http://schemas.microsoft.com/office/drawing/2014/main" id="{37241FC1-D4AE-9B8E-8440-86F8B7DF743F}"/>
              </a:ext>
            </a:extLst>
          </p:cNvPr>
          <p:cNvSpPr/>
          <p:nvPr userDrawn="1"/>
        </p:nvSpPr>
        <p:spPr>
          <a:xfrm>
            <a:off x="0" y="1"/>
            <a:ext cx="9601200" cy="1016585"/>
          </a:xfrm>
          <a:custGeom>
            <a:avLst/>
            <a:gdLst>
              <a:gd name="connsiteX0" fmla="*/ 6008104 w 9601200"/>
              <a:gd name="connsiteY0" fmla="*/ 0 h 1016585"/>
              <a:gd name="connsiteX1" fmla="*/ 9601200 w 9601200"/>
              <a:gd name="connsiteY1" fmla="*/ 0 h 1016585"/>
              <a:gd name="connsiteX2" fmla="*/ 9601200 w 9601200"/>
              <a:gd name="connsiteY2" fmla="*/ 967853 h 1016585"/>
              <a:gd name="connsiteX3" fmla="*/ 9393461 w 9601200"/>
              <a:gd name="connsiteY3" fmla="*/ 995679 h 1016585"/>
              <a:gd name="connsiteX4" fmla="*/ 6016331 w 9601200"/>
              <a:gd name="connsiteY4" fmla="*/ 4048 h 1016585"/>
              <a:gd name="connsiteX5" fmla="*/ 0 w 9601200"/>
              <a:gd name="connsiteY5" fmla="*/ 0 h 1016585"/>
              <a:gd name="connsiteX6" fmla="*/ 1499024 w 9601200"/>
              <a:gd name="connsiteY6" fmla="*/ 0 h 1016585"/>
              <a:gd name="connsiteX7" fmla="*/ 1193154 w 9601200"/>
              <a:gd name="connsiteY7" fmla="*/ 101516 h 1016585"/>
              <a:gd name="connsiteX8" fmla="*/ 5327 w 9601200"/>
              <a:gd name="connsiteY8" fmla="*/ 870243 h 1016585"/>
              <a:gd name="connsiteX9" fmla="*/ 0 w 9601200"/>
              <a:gd name="connsiteY9" fmla="*/ 876827 h 1016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601200" h="1016585">
                <a:moveTo>
                  <a:pt x="6008104" y="0"/>
                </a:moveTo>
                <a:lnTo>
                  <a:pt x="9601200" y="0"/>
                </a:lnTo>
                <a:lnTo>
                  <a:pt x="9601200" y="967853"/>
                </a:lnTo>
                <a:lnTo>
                  <a:pt x="9393461" y="995679"/>
                </a:lnTo>
                <a:cubicBezTo>
                  <a:pt x="7955725" y="1144325"/>
                  <a:pt x="6915908" y="467499"/>
                  <a:pt x="6016331" y="4048"/>
                </a:cubicBezTo>
                <a:close/>
                <a:moveTo>
                  <a:pt x="0" y="0"/>
                </a:moveTo>
                <a:lnTo>
                  <a:pt x="1499024" y="0"/>
                </a:lnTo>
                <a:lnTo>
                  <a:pt x="1193154" y="101516"/>
                </a:lnTo>
                <a:cubicBezTo>
                  <a:pt x="765065" y="257190"/>
                  <a:pt x="353565" y="473110"/>
                  <a:pt x="5327" y="870243"/>
                </a:cubicBezTo>
                <a:lnTo>
                  <a:pt x="0" y="876827"/>
                </a:lnTo>
                <a:close/>
              </a:path>
            </a:pathLst>
          </a:cu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pic>
        <p:nvPicPr>
          <p:cNvPr id="5" name="Imagem 4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A67F21C3-04DA-1782-EE9B-DD5E8C6A4C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70" y="254640"/>
            <a:ext cx="1054535" cy="45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416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FINAL">
    <p:bg>
      <p:bgPr>
        <a:blipFill dpi="0" rotWithShape="1">
          <a:blip r:embed="rId2">
            <a:alphaModFix amt="80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a Livre: Forma 5">
            <a:extLst>
              <a:ext uri="{FF2B5EF4-FFF2-40B4-BE49-F238E27FC236}">
                <a16:creationId xmlns:a16="http://schemas.microsoft.com/office/drawing/2014/main" id="{CCA221DB-1426-A797-F73A-6D89E8694358}"/>
              </a:ext>
            </a:extLst>
          </p:cNvPr>
          <p:cNvSpPr/>
          <p:nvPr userDrawn="1"/>
        </p:nvSpPr>
        <p:spPr>
          <a:xfrm>
            <a:off x="0" y="12273280"/>
            <a:ext cx="9601200" cy="528320"/>
          </a:xfrm>
          <a:custGeom>
            <a:avLst/>
            <a:gdLst>
              <a:gd name="connsiteX0" fmla="*/ 294638 w 9601200"/>
              <a:gd name="connsiteY0" fmla="*/ 0 h 571412"/>
              <a:gd name="connsiteX1" fmla="*/ 9306562 w 9601200"/>
              <a:gd name="connsiteY1" fmla="*/ 0 h 571412"/>
              <a:gd name="connsiteX2" fmla="*/ 9601200 w 9601200"/>
              <a:gd name="connsiteY2" fmla="*/ 294638 h 571412"/>
              <a:gd name="connsiteX3" fmla="*/ 9601200 w 9601200"/>
              <a:gd name="connsiteY3" fmla="*/ 571412 h 571412"/>
              <a:gd name="connsiteX4" fmla="*/ 0 w 9601200"/>
              <a:gd name="connsiteY4" fmla="*/ 571412 h 571412"/>
              <a:gd name="connsiteX5" fmla="*/ 0 w 9601200"/>
              <a:gd name="connsiteY5" fmla="*/ 294638 h 571412"/>
              <a:gd name="connsiteX6" fmla="*/ 294638 w 9601200"/>
              <a:gd name="connsiteY6" fmla="*/ 0 h 57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601200" h="571412">
                <a:moveTo>
                  <a:pt x="294638" y="0"/>
                </a:moveTo>
                <a:lnTo>
                  <a:pt x="9306562" y="0"/>
                </a:lnTo>
                <a:cubicBezTo>
                  <a:pt x="9469286" y="0"/>
                  <a:pt x="9601200" y="131914"/>
                  <a:pt x="9601200" y="294638"/>
                </a:cubicBezTo>
                <a:lnTo>
                  <a:pt x="9601200" y="571412"/>
                </a:lnTo>
                <a:lnTo>
                  <a:pt x="0" y="571412"/>
                </a:lnTo>
                <a:lnTo>
                  <a:pt x="0" y="294638"/>
                </a:lnTo>
                <a:cubicBezTo>
                  <a:pt x="0" y="131914"/>
                  <a:pt x="131914" y="0"/>
                  <a:pt x="294638" y="0"/>
                </a:cubicBezTo>
                <a:close/>
              </a:path>
            </a:pathLst>
          </a:cu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 dirty="0"/>
          </a:p>
        </p:txBody>
      </p:sp>
      <p:pic>
        <p:nvPicPr>
          <p:cNvPr id="5" name="Imagem 4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A67F21C3-04DA-1782-EE9B-DD5E8C6A4C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4956" y="12395165"/>
            <a:ext cx="617394" cy="264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031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CORPO">
    <p:bg>
      <p:bgPr>
        <a:blipFill dpi="0" rotWithShape="1">
          <a:blip r:embed="rId2">
            <a:alphaModFix amt="88000"/>
            <a:lum/>
          </a:blip>
          <a:srcRect/>
          <a:stretch>
            <a:fillRect l="-50000" r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9103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921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9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áfico 19" descr="Aviso com preenchimento sólido">
            <a:extLst>
              <a:ext uri="{FF2B5EF4-FFF2-40B4-BE49-F238E27FC236}">
                <a16:creationId xmlns:a16="http://schemas.microsoft.com/office/drawing/2014/main" id="{B6FF8CBD-2396-96F4-6D71-679556CB84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2947" y="679641"/>
            <a:ext cx="1553869" cy="1553869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626A5564-C1A5-B508-501F-CE8DDFFE89E0}"/>
              </a:ext>
            </a:extLst>
          </p:cNvPr>
          <p:cNvSpPr txBox="1"/>
          <p:nvPr/>
        </p:nvSpPr>
        <p:spPr>
          <a:xfrm>
            <a:off x="1809701" y="1018821"/>
            <a:ext cx="341754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900" dirty="0">
                <a:solidFill>
                  <a:srgbClr val="4A867A"/>
                </a:solidFill>
                <a:latin typeface="Montserrat Bold" panose="00000800000000000000" pitchFamily="2" charset="0"/>
              </a:rPr>
              <a:t>Alerta ONA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BB8FA7F-7511-8383-10A4-8EA8BC2E8F3A}"/>
              </a:ext>
            </a:extLst>
          </p:cNvPr>
          <p:cNvSpPr txBox="1"/>
          <p:nvPr/>
        </p:nvSpPr>
        <p:spPr>
          <a:xfrm>
            <a:off x="2000201" y="1536748"/>
            <a:ext cx="5063461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dirty="0">
                <a:solidFill>
                  <a:schemeClr val="bg1">
                    <a:lumMod val="50000"/>
                  </a:schemeClr>
                </a:solidFill>
                <a:latin typeface="Montserrat SemiBold" panose="00000700000000000000" pitchFamily="2" charset="0"/>
              </a:rPr>
              <a:t>PROJETO EVENTOS ADVERSOS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8D6224BD-E56E-E71B-BE27-F8673A5D1C7D}"/>
              </a:ext>
            </a:extLst>
          </p:cNvPr>
          <p:cNvSpPr/>
          <p:nvPr/>
        </p:nvSpPr>
        <p:spPr>
          <a:xfrm>
            <a:off x="-853296" y="2227596"/>
            <a:ext cx="2853497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5DEACBF-38D1-8067-B3E7-0D22D42D9F44}"/>
              </a:ext>
            </a:extLst>
          </p:cNvPr>
          <p:cNvSpPr txBox="1"/>
          <p:nvPr/>
        </p:nvSpPr>
        <p:spPr>
          <a:xfrm>
            <a:off x="897735" y="2217188"/>
            <a:ext cx="912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Caso</a:t>
            </a:r>
            <a:r>
              <a:rPr lang="pt-BR" dirty="0">
                <a:solidFill>
                  <a:schemeClr val="bg1"/>
                </a:solidFill>
                <a:latin typeface="Montserrat SemiBold" panose="00000700000000000000" pitchFamily="2" charset="0"/>
              </a:rPr>
              <a:t>: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0ECF597C-95D7-0C9C-DF1F-1D8A4159A270}"/>
              </a:ext>
            </a:extLst>
          </p:cNvPr>
          <p:cNvSpPr/>
          <p:nvPr/>
        </p:nvSpPr>
        <p:spPr>
          <a:xfrm>
            <a:off x="572946" y="2693526"/>
            <a:ext cx="8501605" cy="2852141"/>
          </a:xfrm>
          <a:prstGeom prst="roundRect">
            <a:avLst>
              <a:gd name="adj" fmla="val 12766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Paciente gestante, 25 anos, com 38 semanas de gestação, compareceu à unidade de saúde para receber medicação prescrita.</a:t>
            </a:r>
          </a:p>
          <a:p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 prescrição médica indicava ferro venoso na concentração de 20 mg/</a:t>
            </a:r>
            <a:r>
              <a:rPr lang="pt-BR" sz="1200" dirty="0" err="1">
                <a:solidFill>
                  <a:schemeClr val="bg2">
                    <a:lumMod val="50000"/>
                  </a:schemeClr>
                </a:solidFill>
              </a:rPr>
              <a:t>mL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, sendo 5 ampolas administradas por via intravenosa, diluídas em 250 </a:t>
            </a:r>
            <a:r>
              <a:rPr lang="pt-BR" sz="1200" dirty="0" err="1">
                <a:solidFill>
                  <a:schemeClr val="bg2">
                    <a:lumMod val="50000"/>
                  </a:schemeClr>
                </a:solidFill>
              </a:rPr>
              <a:t>mL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 de soro fisiológico, com orientação de administração três vezes ao dia.</a:t>
            </a:r>
          </a:p>
          <a:p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 medicação foi administrada por auxiliar de enfermagem, conforme registro na prescrição.</a:t>
            </a:r>
          </a:p>
          <a:p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Ao término da infusão, a paciente relatou mal-estar súbito, evoluindo rapidamente para crises convulsivas. Diante da situação, foi prestado atendimento imediato e a paciente foi encaminhada para a unidade de emergência.</a:t>
            </a:r>
          </a:p>
          <a:p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Na emergência, foram iniciadas medidas de suporte e estabilização. A paciente apresentou rebaixamento progressivo do nível de consciência, evoluindo para parada cardiorrespiratória. Foram iniciadas manobras de reanimação cardiopulmonar, porém sem sucesso, sendo constatado o óbito.</a:t>
            </a:r>
          </a:p>
          <a:p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O caso caracteriza um evento adverso grave que gerou óbito, associado à administração de medicação intravenosa em gestante, com evolução rápida para instabilidade neurológica e cardiorrespiratória.</a:t>
            </a:r>
          </a:p>
          <a:p>
            <a:endParaRPr lang="pt-B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65D63DC8-6779-1F65-3310-4A24397B9042}"/>
              </a:ext>
            </a:extLst>
          </p:cNvPr>
          <p:cNvSpPr/>
          <p:nvPr/>
        </p:nvSpPr>
        <p:spPr>
          <a:xfrm>
            <a:off x="572946" y="6816027"/>
            <a:ext cx="8501605" cy="1169122"/>
          </a:xfrm>
          <a:prstGeom prst="roundRect">
            <a:avLst>
              <a:gd name="adj" fmla="val 11647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285750" indent="-285750" algn="just"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clínicos: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diretamente ao atendimento assistencial ao paciente;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institucionais: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às políticas, diretrizes e protocolos implementados pela organização.</a:t>
            </a:r>
          </a:p>
          <a:p>
            <a:pPr marL="285750" indent="-285750" algn="just"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de qualidade e segurança do paciente: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à análise e melhoria contínua dos serviços para prevenir falhas e aumentar a segurança do paciente.</a:t>
            </a:r>
          </a:p>
        </p:txBody>
      </p: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92B59E56-A9E3-453B-DBA9-1E9864A5AB3E}"/>
              </a:ext>
            </a:extLst>
          </p:cNvPr>
          <p:cNvSpPr/>
          <p:nvPr/>
        </p:nvSpPr>
        <p:spPr>
          <a:xfrm>
            <a:off x="567788" y="9571899"/>
            <a:ext cx="8501605" cy="2112101"/>
          </a:xfrm>
          <a:prstGeom prst="roundRect">
            <a:avLst>
              <a:gd name="adj" fmla="val 7061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 dose de ferro intravenoso deve ser calculada individualmente, com base em parâmetros clínicos e laboratoriais.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Esquemas com doses múltiplas diárias devem ser evitados, salvo em protocolos específicos e documentados.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Gestantes devem ser consideradas pacientes de maior vulnerabilidade e exigem avaliação clínica individualizada antes de medicações endovenosas.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Medicamentos com risco de reação devem ser administrados com monitoramento contínuo durante e após a infusão.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 administração deve ocorrer em ambiente com recursos para atendimento de emergência.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Protocolos institucionais devem padronizar indicações, dose máxima, diluição, velocidade de infusão e monitoramento do ferro intravenoso.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Prescrições atípicas devem ser revisadas pela equipe antes da administração.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C507BD92-2E3F-943F-50BE-224EA5A5420A}"/>
              </a:ext>
            </a:extLst>
          </p:cNvPr>
          <p:cNvSpPr/>
          <p:nvPr/>
        </p:nvSpPr>
        <p:spPr>
          <a:xfrm>
            <a:off x="-916571" y="6203887"/>
            <a:ext cx="468991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999882F-3B7D-959F-A1E8-55CD4A8ADF87}"/>
              </a:ext>
            </a:extLst>
          </p:cNvPr>
          <p:cNvSpPr txBox="1"/>
          <p:nvPr/>
        </p:nvSpPr>
        <p:spPr>
          <a:xfrm>
            <a:off x="1093421" y="6192681"/>
            <a:ext cx="292376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Processos envolvidos:</a:t>
            </a: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517F281B-3780-4D2E-396C-90E6AB64076D}"/>
              </a:ext>
            </a:extLst>
          </p:cNvPr>
          <p:cNvSpPr/>
          <p:nvPr/>
        </p:nvSpPr>
        <p:spPr>
          <a:xfrm>
            <a:off x="-916571" y="8799160"/>
            <a:ext cx="51674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7B31339E-ECC4-E42F-042A-C104FDC794DC}"/>
              </a:ext>
            </a:extLst>
          </p:cNvPr>
          <p:cNvSpPr txBox="1"/>
          <p:nvPr/>
        </p:nvSpPr>
        <p:spPr>
          <a:xfrm>
            <a:off x="1093421" y="8792958"/>
            <a:ext cx="38229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Alertas / Recomendações:</a:t>
            </a: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589A8597-E760-2DF2-8F56-79A8343C00A5}"/>
              </a:ext>
            </a:extLst>
          </p:cNvPr>
          <p:cNvSpPr/>
          <p:nvPr/>
        </p:nvSpPr>
        <p:spPr>
          <a:xfrm>
            <a:off x="72582" y="11927840"/>
            <a:ext cx="9429558" cy="744220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/>
              <a:t>Antes de administrar, é preciso calcular, conferir e monitorar: a segurança do paciente começa na dose certa, no momento certo e com vigilância contínua.</a:t>
            </a:r>
            <a:endParaRPr lang="pt-BR" sz="1500" b="1" dirty="0"/>
          </a:p>
        </p:txBody>
      </p:sp>
    </p:spTree>
    <p:extLst>
      <p:ext uri="{BB962C8B-B14F-4D97-AF65-F5344CB8AC3E}">
        <p14:creationId xmlns:p14="http://schemas.microsoft.com/office/powerpoint/2010/main" val="2407712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F051F652-0102-9B54-6ACF-D6D52D952AA0}"/>
              </a:ext>
            </a:extLst>
          </p:cNvPr>
          <p:cNvSpPr/>
          <p:nvPr/>
        </p:nvSpPr>
        <p:spPr>
          <a:xfrm>
            <a:off x="572947" y="1054385"/>
            <a:ext cx="8501605" cy="2070849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Erro ou inadequação na prescrição da dose e frequência do ferro intravenoso, com esquema potencialmente excessivo (5 ampolas, três vezes ao dia).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Ausência de cálculo documentado da dose total de ferro necessária, com base em peso, hemoglobina ou déficit estimado.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Ausência de protocolo institucional para administração de ferro intravenoso em gestantes.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Falta de monitoramento contínuo durante e após a infusão de medicamento potencialmente reativo.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Ausência de avaliação médica imediata diante dos primeiros sinais de reação adversa.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Administração do medicamento fora de ambiente com suporte avançado imediato.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Falha na estratificação de risco para pacientes gestantes submetidas a medicações intravenosas.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Ausência de protocolo para identificação e manejo rápido de reação adversa grave a medicamentos.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4B5C8094-6E16-6B61-502F-0EA689B4BD80}"/>
              </a:ext>
            </a:extLst>
          </p:cNvPr>
          <p:cNvSpPr/>
          <p:nvPr/>
        </p:nvSpPr>
        <p:spPr>
          <a:xfrm>
            <a:off x="-910398" y="338098"/>
            <a:ext cx="46213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u="sng" dirty="0">
              <a:solidFill>
                <a:schemeClr val="bg1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318BD25-E1B9-91BE-7FFF-B708599F6702}"/>
              </a:ext>
            </a:extLst>
          </p:cNvPr>
          <p:cNvSpPr txBox="1"/>
          <p:nvPr/>
        </p:nvSpPr>
        <p:spPr>
          <a:xfrm>
            <a:off x="1099594" y="331896"/>
            <a:ext cx="261134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Causas identificadas:</a:t>
            </a:r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355DE71B-BABB-0708-DC7C-67706FC9481D}"/>
              </a:ext>
            </a:extLst>
          </p:cNvPr>
          <p:cNvSpPr/>
          <p:nvPr/>
        </p:nvSpPr>
        <p:spPr>
          <a:xfrm>
            <a:off x="572947" y="4823146"/>
            <a:ext cx="8501605" cy="2911470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numCol="2" spcCol="1008000" rtlCol="0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contínuo dos pacientes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dos sinais de alerta e deterioração clínica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Implementação e gerenciamento dos protocolos clínicos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Gestão dos protocolos de urgência e emergência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Gestão de riscos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Implementação e gerenciamento dos protocolos de segurança do paciente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Treinamento e capacitação da Equipe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de eficácia das ações/ treinamentos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e análise de resultados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Notificação e tratativa de eventos adversos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Comunicação efetiva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Suporte técnico as equipes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Planejamento terapêutico individualizado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Fluxos e critérios para alta ou transferência externa de pacientes/clientes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Interrelação entre processos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AC74F9DD-06B0-8432-7B56-324AD04ADAB5}"/>
              </a:ext>
            </a:extLst>
          </p:cNvPr>
          <p:cNvSpPr/>
          <p:nvPr/>
        </p:nvSpPr>
        <p:spPr>
          <a:xfrm>
            <a:off x="-910398" y="3803421"/>
            <a:ext cx="861421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F14CE4B-A647-0B77-FCFF-751C52CF0C2F}"/>
              </a:ext>
            </a:extLst>
          </p:cNvPr>
          <p:cNvSpPr txBox="1"/>
          <p:nvPr/>
        </p:nvSpPr>
        <p:spPr>
          <a:xfrm>
            <a:off x="1099594" y="3797219"/>
            <a:ext cx="75186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Correlação com os padrões/requisitos dos Manuais ONA: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52FCF7C-26BD-E245-75F5-21A1EB9B1484}"/>
              </a:ext>
            </a:extLst>
          </p:cNvPr>
          <p:cNvSpPr txBox="1"/>
          <p:nvPr/>
        </p:nvSpPr>
        <p:spPr>
          <a:xfrm>
            <a:off x="1041287" y="4299925"/>
            <a:ext cx="7518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rgbClr val="4A867A"/>
                </a:solidFill>
                <a:latin typeface="Montserrat SemiBold" panose="00000700000000000000" pitchFamily="2" charset="0"/>
              </a:rPr>
              <a:t>Ao implementar de forma efetiva os padrões e requisitos da ONA, é possível prevenir eventos adversos e agravos na saúde, como por exemplo: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525E5266-2AE4-9E6A-4848-8ACEF4BF846A}"/>
              </a:ext>
            </a:extLst>
          </p:cNvPr>
          <p:cNvSpPr/>
          <p:nvPr/>
        </p:nvSpPr>
        <p:spPr>
          <a:xfrm>
            <a:off x="549797" y="8721541"/>
            <a:ext cx="8501605" cy="1974168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Implantar protocolo institucional para prescrição e administração de ferro intravenoso, com cálculo obrigatório de dose total.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Configurar o sistema de prescrição eletrônica para alertas de dose máxima e frequência inadequada.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Estabelecer monitoramento obrigatório durante e após a infusão em pacientes gestantes.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Restringir a administração de ferro intravenoso a ambientes com suporte para emergências.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Treinar equipes médicas e de enfermagem sobre segurança na administração de ferro intravenoso.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Implementar checklist de segurança para medicações intravenosas em gestantes.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Auditar prescrições de ferro intravenoso e eventos adversos relacionados.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CB37A66E-ACCE-5F97-855C-9C7E4A9C46BB}"/>
              </a:ext>
            </a:extLst>
          </p:cNvPr>
          <p:cNvSpPr/>
          <p:nvPr/>
        </p:nvSpPr>
        <p:spPr>
          <a:xfrm>
            <a:off x="-910398" y="8057309"/>
            <a:ext cx="46213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u="sng">
              <a:solidFill>
                <a:schemeClr val="bg1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B94F5CF-331D-4AB4-C67B-28D915C31DF7}"/>
              </a:ext>
            </a:extLst>
          </p:cNvPr>
          <p:cNvSpPr txBox="1"/>
          <p:nvPr/>
        </p:nvSpPr>
        <p:spPr>
          <a:xfrm>
            <a:off x="1099594" y="8051107"/>
            <a:ext cx="261134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Melhorias propostas:</a:t>
            </a:r>
          </a:p>
        </p:txBody>
      </p:sp>
    </p:spTree>
    <p:extLst>
      <p:ext uri="{BB962C8B-B14F-4D97-AF65-F5344CB8AC3E}">
        <p14:creationId xmlns:p14="http://schemas.microsoft.com/office/powerpoint/2010/main" val="9126485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2045</TotalTime>
  <Words>732</Words>
  <Application>Microsoft Office PowerPoint</Application>
  <PresentationFormat>Papel A3 (297 x 420 mm)</PresentationFormat>
  <Paragraphs>56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Aptos</vt:lpstr>
      <vt:lpstr>Arial</vt:lpstr>
      <vt:lpstr>Montserrat Bold</vt:lpstr>
      <vt:lpstr>Montserrat SemiBold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Keroline Lima</dc:creator>
  <cp:lastModifiedBy>Camila Deister</cp:lastModifiedBy>
  <cp:revision>45</cp:revision>
  <dcterms:created xsi:type="dcterms:W3CDTF">2025-05-27T14:26:59Z</dcterms:created>
  <dcterms:modified xsi:type="dcterms:W3CDTF">2026-02-10T21:16:09Z</dcterms:modified>
</cp:coreProperties>
</file>